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Roboto" panose="02020500000000000000" charset="0"/>
      <p:regular r:id="rId43"/>
      <p:bold r:id="rId44"/>
      <p:italic r:id="rId45"/>
      <p:boldItalic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Frank Ruhl Libre" panose="02020500000000000000" charset="-79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4A8771-0A30-497A-9EA5-5BD69315B7F6}">
  <a:tblStyle styleId="{E34A8771-0A30-497A-9EA5-5BD69315B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9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60a31e0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60a31e0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2bd2eca8_7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2bd2eca8_7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5506ce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5506ce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7af5be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27af5be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5506ce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5506ce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2bd2eca8_7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2bd2eca8_7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2bd2eca8_7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2bd2eca8_7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2bd2eca8_7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2bd2eca8_7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5506ce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5506ce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60a31e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260a31e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22bd2eca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22bd2eca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60a31e0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60a31e0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22bd2eca8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22bd2eca8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60a31e0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260a31e0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60a31e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60a31e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60a31e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60a31e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22bd2eca8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22bd2eca8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25506ce8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25506ce8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7af5be3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27af5be3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7af5be3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27af5be3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7af5be3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7af5be3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2bd2eca8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2bd2eca8_7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260a31e0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260a31e0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24d75b38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24d75b38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27af5be3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27af5be3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7af5be3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7af5be3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7af5be3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7af5be3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27af5be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27af5be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260a31e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260a31e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6a6f7f2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6a6f7f2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6a6f7f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6a6f7f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260a31e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260a31e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2bd2eca8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2bd2eca8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260a31e0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260a31e0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2bd2eca8_7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2bd2eca8_7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2bd2eca8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2bd2eca8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bd2eca8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bd2eca8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bd2eca8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bd2eca8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22bd2eca8_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22bd2eca8_7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bN3eeGQ31B3Bm0j8GWS6LUoDtz_gOlw/vie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G5_M6nWjRt1yMuZKBzcklSBJzQerlUS/vie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cas%E2%80%93Kanade_metho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nabil.madali/introduction-to-optical-flow-77c8f61b04c4" TargetMode="External"/><Relationship Id="rId5" Type="http://schemas.openxmlformats.org/officeDocument/2006/relationships/hyperlink" Target="https://www.cs.toronto.edu/~fleet/research/Papers/flowChapter05.pdf" TargetMode="External"/><Relationship Id="rId4" Type="http://schemas.openxmlformats.org/officeDocument/2006/relationships/hyperlink" Target="https://www.csl.cornell.edu/~zhiruz/pdfs/rosetta-fpga2018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weitt/Final-Project-Optical-Flo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drive/u/0/folders/1aZEH42efPpHFc-OHz4QsEv5FFpby9B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76700" y="1463352"/>
            <a:ext cx="63906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Optical Flow - Final Project</a:t>
            </a:r>
            <a:endParaRPr sz="4600">
              <a:solidFill>
                <a:srgbClr val="000000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76700" y="3272969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595959"/>
                </a:solidFill>
              </a:rPr>
              <a:t>Team </a:t>
            </a:r>
            <a:r>
              <a:rPr lang="en-US" altLang="zh-TW" sz="2100" dirty="0">
                <a:solidFill>
                  <a:srgbClr val="595959"/>
                </a:solidFill>
              </a:rPr>
              <a:t>7</a:t>
            </a:r>
            <a:endParaRPr sz="21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Inputs and Outputs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 : 5 Consecutive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1024 x 428 Pixel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Output : Optical flow Result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Motion of X and 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FLO file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4302850" y="445036"/>
            <a:ext cx="4407812" cy="2533113"/>
            <a:chOff x="4253400" y="156411"/>
            <a:chExt cx="4407812" cy="2533113"/>
          </a:xfrm>
        </p:grpSpPr>
        <p:pic>
          <p:nvPicPr>
            <p:cNvPr id="125" name="Google Shape;12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3400" y="156411"/>
              <a:ext cx="2700726" cy="114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7" y="445025"/>
              <a:ext cx="3103944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5375" y="731000"/>
              <a:ext cx="3103826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1401" y="1017723"/>
              <a:ext cx="3103936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57276" y="1367925"/>
              <a:ext cx="3103936" cy="1321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0" name="Google Shape;130;p22"/>
          <p:cNvCxnSpPr/>
          <p:nvPr/>
        </p:nvCxnSpPr>
        <p:spPr>
          <a:xfrm rot="10800000">
            <a:off x="4925950" y="4095025"/>
            <a:ext cx="23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22"/>
          <p:cNvCxnSpPr/>
          <p:nvPr/>
        </p:nvCxnSpPr>
        <p:spPr>
          <a:xfrm rot="10800000">
            <a:off x="7250350" y="3254425"/>
            <a:ext cx="0" cy="84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2"/>
          <p:cNvSpPr txBox="1"/>
          <p:nvPr/>
        </p:nvSpPr>
        <p:spPr>
          <a:xfrm>
            <a:off x="5813400" y="4429500"/>
            <a:ext cx="301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mp4 -&gt;ppm -&gt; kernel -&gt; flo -&gt;mp4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950" y="3130124"/>
            <a:ext cx="4136750" cy="176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Optimization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2650"/>
            <a:ext cx="39909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75" y="2007925"/>
            <a:ext cx="4631975" cy="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311700" y="1117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Resource Utilization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4450325" y="1117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Latency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66600" y="1325450"/>
            <a:ext cx="5397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Memory customization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Memory bandwidth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Improve latency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line buffer and window buffer 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kernels in optical flow have sliding window access patterns. As a result, line buffer and window buffer are introduced to exploit data reuse and reduce accesses to the next-level memory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00" y="2439025"/>
            <a:ext cx="433214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Streaming dataflow optimization 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using line buffer and window buffer, the kernels in optical flow have perfectly balanced throughput, and access data in strict sequential order. As a result, execution of all stages can be perfectly overlapped to form a very deep image processing pipeline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packing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hardware function kernel takes in five consecutive image frames. The corresponding pixels in the five frames are packed into a 64-bit integer for fast off-chip data transfer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Pragma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314625" y="1216750"/>
            <a:ext cx="63714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pragma HLS array_partition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pragma HLS pipeline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chemeClr val="dk1"/>
                </a:solidFill>
              </a:rPr>
              <a:t>pragma HLS dependence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4. pragma HLS data_pack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5. pragma HLS dataflow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6. pragma HLS STREAM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 Partition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00" y="1468275"/>
            <a:ext cx="4727400" cy="2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59350" y="1468275"/>
            <a:ext cx="3946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 Buffer and Window Buffer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Array Partition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registers instead of one large memory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Improves the throughput</a:t>
            </a:r>
            <a:endParaRPr sz="500"/>
          </a:p>
        </p:txBody>
      </p:sp>
      <p:sp>
        <p:nvSpPr>
          <p:cNvPr id="186" name="Google Shape;186;p30"/>
          <p:cNvSpPr/>
          <p:nvPr/>
        </p:nvSpPr>
        <p:spPr>
          <a:xfrm>
            <a:off x="4163850" y="2240425"/>
            <a:ext cx="4609500" cy="58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4163850" y="2867625"/>
            <a:ext cx="4609500" cy="58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427650" y="2104200"/>
            <a:ext cx="36870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Char char="●"/>
            </a:pPr>
            <a:r>
              <a:rPr lang="en-GB" sz="19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Read one pixel from input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Char char="●"/>
            </a:pPr>
            <a:r>
              <a:rPr lang="en-GB" sz="19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Pipeline 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25" y="1809150"/>
            <a:ext cx="43053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421425" y="1850025"/>
            <a:ext cx="3125700" cy="25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Optical Flow 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Kernel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Timing &amp; Resource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 Dependence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50" y="2995975"/>
            <a:ext cx="2963750" cy="19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00" y="184001"/>
            <a:ext cx="3016850" cy="26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1061325"/>
            <a:ext cx="40452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5133625" y="2057400"/>
            <a:ext cx="3016800" cy="77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Pack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25" y="1502388"/>
            <a:ext cx="70199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II Violation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0" y="2010900"/>
            <a:ext cx="3335200" cy="221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325" y="1017725"/>
            <a:ext cx="5270276" cy="1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100" y="2571750"/>
            <a:ext cx="4978730" cy="24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Dataflow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72571"/>
            <a:ext cx="8839202" cy="13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0" y="1288825"/>
            <a:ext cx="8839201" cy="14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875" y="1300525"/>
            <a:ext cx="5467226" cy="1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950" y="2987175"/>
            <a:ext cx="5339075" cy="16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0" y="1524150"/>
            <a:ext cx="3390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FIFO instead of RAM</a:t>
            </a:r>
            <a:endParaRPr sz="17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more efficient communication</a:t>
            </a:r>
            <a:endParaRPr sz="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Timing &amp; Resource Utilization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Pipelined Latency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250" y="1091000"/>
            <a:ext cx="603749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Optimization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1323675"/>
            <a:ext cx="7361726" cy="14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25" y="3089725"/>
            <a:ext cx="7605551" cy="1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/>
          <p:nvPr/>
        </p:nvSpPr>
        <p:spPr>
          <a:xfrm>
            <a:off x="4282975" y="1711250"/>
            <a:ext cx="999000" cy="91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4282975" y="3541100"/>
            <a:ext cx="1088100" cy="97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Dataflow Optimization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771038"/>
            <a:ext cx="76390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25" y="903725"/>
            <a:ext cx="7605551" cy="1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/>
          <p:nvPr/>
        </p:nvSpPr>
        <p:spPr>
          <a:xfrm>
            <a:off x="4313475" y="1335325"/>
            <a:ext cx="1088100" cy="929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4313475" y="3313600"/>
            <a:ext cx="1027800" cy="96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00" y="2771063"/>
            <a:ext cx="77914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00" y="906825"/>
            <a:ext cx="7571274" cy="1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Optimization</a:t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4273050" y="1414663"/>
            <a:ext cx="1128600" cy="939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4371975" y="3274075"/>
            <a:ext cx="1029600" cy="939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Optical Flow introduction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Timming</a:t>
            </a:r>
            <a:endParaRPr/>
          </a:p>
        </p:txBody>
      </p:sp>
      <p:graphicFrame>
        <p:nvGraphicFramePr>
          <p:cNvPr id="277" name="Google Shape;277;p42"/>
          <p:cNvGraphicFramePr/>
          <p:nvPr/>
        </p:nvGraphicFramePr>
        <p:xfrm>
          <a:off x="952500" y="1447800"/>
          <a:ext cx="7239000" cy="259062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Pragma Type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Latency (Absolute Max)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Timming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(100 MHz)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(200 MHz)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None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1.169 (sec)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8.690 ns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Pipeline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40.271(ms)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w/o Stream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35.806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8.510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w/o Datapack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26.851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Optimization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4.496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5.527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</a:t>
            </a:r>
            <a:endParaRPr/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952500" y="163890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Utilization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Unoptimized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Optimization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Available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BRAM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16770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DPS48E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5388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33066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106400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26023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53200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BRAM Utilization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3787"/>
            <a:ext cx="6197874" cy="26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4">
            <a:alphaModFix/>
          </a:blip>
          <a:srcRect r="55357"/>
          <a:stretch/>
        </p:blipFill>
        <p:spPr>
          <a:xfrm>
            <a:off x="6962825" y="1569375"/>
            <a:ext cx="1869475" cy="26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8150400" y="2101950"/>
            <a:ext cx="681900" cy="206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3026750" y="1682463"/>
            <a:ext cx="577200" cy="246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44"/>
          <p:cNvCxnSpPr/>
          <p:nvPr/>
        </p:nvCxnSpPr>
        <p:spPr>
          <a:xfrm>
            <a:off x="366000" y="1730975"/>
            <a:ext cx="47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FIFO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00" y="1146376"/>
            <a:ext cx="5594601" cy="3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/>
          <p:nvPr/>
        </p:nvSpPr>
        <p:spPr>
          <a:xfrm>
            <a:off x="3125650" y="1305675"/>
            <a:ext cx="722100" cy="336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5"/>
          <p:cNvCxnSpPr/>
          <p:nvPr/>
        </p:nvCxnSpPr>
        <p:spPr>
          <a:xfrm>
            <a:off x="1266075" y="1305675"/>
            <a:ext cx="514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FIFO</a:t>
            </a:r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350" y="1256600"/>
            <a:ext cx="5872600" cy="3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/>
          <p:nvPr/>
        </p:nvSpPr>
        <p:spPr>
          <a:xfrm>
            <a:off x="3026750" y="1978275"/>
            <a:ext cx="900000" cy="278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</a:t>
            </a:r>
            <a:endParaRPr/>
          </a:p>
        </p:txBody>
      </p:sp>
      <p:graphicFrame>
        <p:nvGraphicFramePr>
          <p:cNvPr id="314" name="Google Shape;314;p47"/>
          <p:cNvGraphicFramePr/>
          <p:nvPr/>
        </p:nvGraphicFramePr>
        <p:xfrm>
          <a:off x="952500" y="1428750"/>
          <a:ext cx="7239000" cy="316968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func/Utlis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BRAM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DSP48E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FF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LUT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gradient_xy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2981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outer_product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tensor_x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1748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tensor_y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1960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1649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flow_calc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21050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14358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Result 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 title="eagle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538" y="1209600"/>
            <a:ext cx="60869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0" title="resiz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400" y="1468275"/>
            <a:ext cx="5168901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>
            <a:off x="445125" y="1682850"/>
            <a:ext cx="26607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31.2 ms / frame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 :  x direction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Purple : y direction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Wiki - Lucas–Kanade method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[2]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Rosetta: A Realistic High-Level Synthesis Benchmark Suite for Software Programmable FPGAs, 2018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[3]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Optical Flow Estimation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[4]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Introduction To Optical Flow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Optical Flow introduction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380200" y="1118225"/>
            <a:ext cx="85206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595959"/>
                </a:solidFill>
              </a:rPr>
              <a:t>Optical flow</a:t>
            </a:r>
            <a:r>
              <a:rPr lang="en-GB" sz="1800">
                <a:solidFill>
                  <a:srgbClr val="595959"/>
                </a:solidFill>
              </a:rPr>
              <a:t> or</a:t>
            </a:r>
            <a:r>
              <a:rPr lang="en-GB" sz="1800" b="1">
                <a:solidFill>
                  <a:srgbClr val="595959"/>
                </a:solidFill>
              </a:rPr>
              <a:t> optic flow</a:t>
            </a:r>
            <a:r>
              <a:rPr lang="en-GB" sz="1800">
                <a:solidFill>
                  <a:srgbClr val="595959"/>
                </a:solidFill>
              </a:rPr>
              <a:t> is the pattern of </a:t>
            </a:r>
            <a:r>
              <a:rPr lang="en-GB" sz="1800" b="1">
                <a:solidFill>
                  <a:srgbClr val="595959"/>
                </a:solidFill>
              </a:rPr>
              <a:t>apparent motion</a:t>
            </a:r>
            <a:r>
              <a:rPr lang="en-GB" sz="1800">
                <a:solidFill>
                  <a:srgbClr val="595959"/>
                </a:solidFill>
              </a:rPr>
              <a:t> of objects, surfaces, and edges in a visual scene caused by the </a:t>
            </a:r>
            <a:r>
              <a:rPr lang="en-GB" sz="1800" b="1">
                <a:solidFill>
                  <a:srgbClr val="595959"/>
                </a:solidFill>
              </a:rPr>
              <a:t>relative motion</a:t>
            </a:r>
            <a:r>
              <a:rPr lang="en-GB" sz="1800">
                <a:solidFill>
                  <a:srgbClr val="595959"/>
                </a:solidFill>
              </a:rPr>
              <a:t> between an observer and a scene.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75" y="2425075"/>
            <a:ext cx="7527675" cy="25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/>
              <a:t> Link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3"/>
              </a:rPr>
              <a:t>github.com/yuweitt/Final-Project-Optical-Flow</a:t>
            </a:r>
            <a:endParaRPr lang="en-GB" u="sng" dirty="0" smtClean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Video </a:t>
            </a:r>
          </a:p>
          <a:p>
            <a:pPr marL="0" lv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drive.google.com/drive/u/0/folders/1aZEH42efPpHFc-OHz4QsEv5FFpby9B18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Lucas-Kanade algorithm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The Lucas-Kanade optical flow algorithm is a simple technique which can provide an estimate of the movement of interesting features in successive images of a scene.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Sparse (some pixels) or dense (all pixels)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No longer state-of-the-art but still widely referenced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LK  Optical Flow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I(x,y,t)</a:t>
            </a: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=</a:t>
            </a:r>
            <a: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I(x+dx,y+dy,t+dt)</a:t>
            </a:r>
            <a:b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Weighted least-square fit, assuming constant velocity in each section</a:t>
            </a:r>
            <a:endParaRPr/>
          </a:p>
        </p:txBody>
      </p:sp>
      <p:grpSp>
        <p:nvGrpSpPr>
          <p:cNvPr id="86" name="Google Shape;86;p18"/>
          <p:cNvGrpSpPr/>
          <p:nvPr/>
        </p:nvGrpSpPr>
        <p:grpSpPr>
          <a:xfrm>
            <a:off x="998700" y="1017725"/>
            <a:ext cx="5346800" cy="1852950"/>
            <a:chOff x="2659000" y="1038750"/>
            <a:chExt cx="5346800" cy="1852950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63" y="1712300"/>
              <a:ext cx="2009775" cy="62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8"/>
            <p:cNvSpPr txBox="1"/>
            <p:nvPr/>
          </p:nvSpPr>
          <p:spPr>
            <a:xfrm>
              <a:off x="2659000" y="2491500"/>
              <a:ext cx="16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9900"/>
                  </a:solidFill>
                </a:rPr>
                <a:t>Spatial derivative</a:t>
              </a:r>
              <a:endParaRPr b="1">
                <a:solidFill>
                  <a:srgbClr val="FF9900"/>
                </a:solidFill>
              </a:endParaRPr>
            </a:p>
          </p:txBody>
        </p:sp>
        <p:sp>
          <p:nvSpPr>
            <p:cNvPr id="89" name="Google Shape;89;p18"/>
            <p:cNvSpPr txBox="1"/>
            <p:nvPr/>
          </p:nvSpPr>
          <p:spPr>
            <a:xfrm>
              <a:off x="4495800" y="2491500"/>
              <a:ext cx="351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4A86E8"/>
                  </a:solidFill>
                </a:rPr>
                <a:t>Temporal image brightness derivative</a:t>
              </a:r>
              <a:endParaRPr b="1">
                <a:solidFill>
                  <a:srgbClr val="4A86E8"/>
                </a:solidFill>
              </a:endParaRPr>
            </a:p>
          </p:txBody>
        </p:sp>
        <p:sp>
          <p:nvSpPr>
            <p:cNvPr id="90" name="Google Shape;90;p18"/>
            <p:cNvSpPr txBox="1"/>
            <p:nvPr/>
          </p:nvSpPr>
          <p:spPr>
            <a:xfrm rot="-5400000">
              <a:off x="3560725" y="1867825"/>
              <a:ext cx="516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FF9900"/>
                  </a:solidFill>
                </a:rPr>
                <a:t>𝄔</a:t>
              </a:r>
              <a:endParaRPr sz="4800">
                <a:solidFill>
                  <a:srgbClr val="FF9900"/>
                </a:solidFill>
              </a:endParaRPr>
            </a:p>
          </p:txBody>
        </p:sp>
        <p:cxnSp>
          <p:nvCxnSpPr>
            <p:cNvPr id="91" name="Google Shape;91;p18"/>
            <p:cNvCxnSpPr/>
            <p:nvPr/>
          </p:nvCxnSpPr>
          <p:spPr>
            <a:xfrm>
              <a:off x="4682325" y="2350825"/>
              <a:ext cx="213000" cy="1308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Google Shape;92;p18"/>
            <p:cNvSpPr txBox="1"/>
            <p:nvPr/>
          </p:nvSpPr>
          <p:spPr>
            <a:xfrm rot="5400000">
              <a:off x="3775638" y="1378675"/>
              <a:ext cx="516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EA9999"/>
                  </a:solidFill>
                </a:rPr>
                <a:t>𝄔</a:t>
              </a:r>
              <a:endParaRPr sz="4800">
                <a:solidFill>
                  <a:srgbClr val="EA9999"/>
                </a:solidFill>
              </a:endParaRPr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3642600" y="1038750"/>
              <a:ext cx="293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EA9999"/>
                  </a:solidFill>
                </a:rPr>
                <a:t>Unknown motion vector in horizontal/vertical direction</a:t>
              </a:r>
              <a:endParaRPr b="1">
                <a:solidFill>
                  <a:srgbClr val="EA9999"/>
                </a:solidFill>
              </a:endParaRPr>
            </a:p>
          </p:txBody>
        </p:sp>
      </p:grp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688" y="3330625"/>
            <a:ext cx="3838575" cy="123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8"/>
          <p:cNvGrpSpPr/>
          <p:nvPr/>
        </p:nvGrpSpPr>
        <p:grpSpPr>
          <a:xfrm>
            <a:off x="919350" y="3508200"/>
            <a:ext cx="2939100" cy="1116400"/>
            <a:chOff x="919350" y="3508200"/>
            <a:chExt cx="2939100" cy="1116400"/>
          </a:xfrm>
        </p:grpSpPr>
        <p:pic>
          <p:nvPicPr>
            <p:cNvPr id="96" name="Google Shape;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5413" y="3508200"/>
              <a:ext cx="2466975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8"/>
            <p:cNvSpPr txBox="1"/>
            <p:nvPr/>
          </p:nvSpPr>
          <p:spPr>
            <a:xfrm>
              <a:off x="919350" y="4224400"/>
              <a:ext cx="29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4A86E8"/>
                  </a:solidFill>
                </a:rPr>
                <a:t>Window function</a:t>
              </a:r>
              <a:endParaRPr b="1">
                <a:solidFill>
                  <a:srgbClr val="4A86E8"/>
                </a:solidFill>
              </a:endParaRPr>
            </a:p>
          </p:txBody>
        </p:sp>
        <p:cxnSp>
          <p:nvCxnSpPr>
            <p:cNvPr id="98" name="Google Shape;98;p18"/>
            <p:cNvCxnSpPr/>
            <p:nvPr/>
          </p:nvCxnSpPr>
          <p:spPr>
            <a:xfrm flipH="1">
              <a:off x="1360850" y="4117800"/>
              <a:ext cx="204600" cy="1167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" name="Google Shape;99;p18"/>
          <p:cNvSpPr/>
          <p:nvPr/>
        </p:nvSpPr>
        <p:spPr>
          <a:xfrm>
            <a:off x="3974875" y="3745825"/>
            <a:ext cx="3744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1.The pixel intensity of the object between consecutive frames is constant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Similar motion between adjacent pixels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Kernel Architecture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diagram(8 stage)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825" y="1017725"/>
            <a:ext cx="423128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774325" y="1504350"/>
            <a:ext cx="26988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Stage1 : Unpack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Stage2 : </a:t>
            </a:r>
            <a:r>
              <a:rPr lang="en-GB"/>
              <a:t>Gradient xyz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Stage3 : </a:t>
            </a:r>
            <a:r>
              <a:rPr lang="en-GB"/>
              <a:t>weight_y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Stage4 : </a:t>
            </a:r>
            <a:r>
              <a:rPr lang="en-GB"/>
              <a:t>wright_x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Stage5 : </a:t>
            </a:r>
            <a:r>
              <a:rPr lang="en-GB"/>
              <a:t>outer product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Stage6 : </a:t>
            </a:r>
            <a:r>
              <a:rPr lang="en-GB"/>
              <a:t>Tensor_y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Stage7 : </a:t>
            </a:r>
            <a:r>
              <a:rPr lang="en-GB"/>
              <a:t>Tensor_x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Stage8 : </a:t>
            </a:r>
            <a:r>
              <a:rPr lang="en-GB"/>
              <a:t>Compute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611</Words>
  <Application>Microsoft Office PowerPoint</Application>
  <PresentationFormat>如螢幕大小 (16:9)</PresentationFormat>
  <Paragraphs>192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Roboto</vt:lpstr>
      <vt:lpstr>Georgia</vt:lpstr>
      <vt:lpstr>Frank Ruhl Libre</vt:lpstr>
      <vt:lpstr>Arial</vt:lpstr>
      <vt:lpstr>Simple Light</vt:lpstr>
      <vt:lpstr>PowerPoint 簡報</vt:lpstr>
      <vt:lpstr>Outline</vt:lpstr>
      <vt:lpstr>Optical Flow introduction</vt:lpstr>
      <vt:lpstr>Optical Flow introduction</vt:lpstr>
      <vt:lpstr>Method</vt:lpstr>
      <vt:lpstr>LK  Optical Flow</vt:lpstr>
      <vt:lpstr>Constraint</vt:lpstr>
      <vt:lpstr>Kernel Architecture </vt:lpstr>
      <vt:lpstr>Hardware diagram(8 stage)</vt:lpstr>
      <vt:lpstr>Inputs and Outputs</vt:lpstr>
      <vt:lpstr>Optimization</vt:lpstr>
      <vt:lpstr>Analysis</vt:lpstr>
      <vt:lpstr>Target</vt:lpstr>
      <vt:lpstr>Image line buffer and window buffer </vt:lpstr>
      <vt:lpstr>Streaming dataflow optimization </vt:lpstr>
      <vt:lpstr>Data packing</vt:lpstr>
      <vt:lpstr>Pragma</vt:lpstr>
      <vt:lpstr>Array Partition</vt:lpstr>
      <vt:lpstr>Pipeline</vt:lpstr>
      <vt:lpstr>False Dependence</vt:lpstr>
      <vt:lpstr>Data Pack</vt:lpstr>
      <vt:lpstr>Pipeline II Violation</vt:lpstr>
      <vt:lpstr>Dataflow</vt:lpstr>
      <vt:lpstr>Stream </vt:lpstr>
      <vt:lpstr>Timing &amp; Resource Utilization</vt:lpstr>
      <vt:lpstr>Pipelined Latency</vt:lpstr>
      <vt:lpstr>Pipeline Optimization</vt:lpstr>
      <vt:lpstr>Dataflow Optimization</vt:lpstr>
      <vt:lpstr>Stream Optimization</vt:lpstr>
      <vt:lpstr>Timming</vt:lpstr>
      <vt:lpstr>Compare</vt:lpstr>
      <vt:lpstr>BRAM Utilization</vt:lpstr>
      <vt:lpstr>Stream FIFO</vt:lpstr>
      <vt:lpstr>Stream FIFO</vt:lpstr>
      <vt:lpstr>Resource</vt:lpstr>
      <vt:lpstr>Result </vt:lpstr>
      <vt:lpstr>PowerPoint 簡報</vt:lpstr>
      <vt:lpstr>PowerPoint 簡報</vt:lpstr>
      <vt:lpstr>Reference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YuWei</cp:lastModifiedBy>
  <cp:revision>3</cp:revision>
  <dcterms:modified xsi:type="dcterms:W3CDTF">2021-06-29T09:01:54Z</dcterms:modified>
</cp:coreProperties>
</file>